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9" r:id="rId3"/>
    <p:sldId id="271" r:id="rId4"/>
    <p:sldId id="272" r:id="rId5"/>
    <p:sldId id="262" r:id="rId6"/>
    <p:sldId id="260" r:id="rId7"/>
    <p:sldId id="261" r:id="rId8"/>
    <p:sldId id="263" r:id="rId9"/>
    <p:sldId id="270" r:id="rId10"/>
    <p:sldId id="264" r:id="rId11"/>
    <p:sldId id="265" r:id="rId12"/>
    <p:sldId id="266" r:id="rId13"/>
    <p:sldId id="269" r:id="rId14"/>
    <p:sldId id="268" r:id="rId15"/>
    <p:sldId id="273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Destaqu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Estilo Claro 3 - Destaqu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Escuro 1 - Destaqu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Destaqu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80725" autoAdjust="0"/>
  </p:normalViewPr>
  <p:slideViewPr>
    <p:cSldViewPr>
      <p:cViewPr varScale="1">
        <p:scale>
          <a:sx n="63" d="100"/>
          <a:sy n="63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5AA6-16FD-40A1-ABA7-FB4C0D9C1F79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DE7D-BB71-42A2-B180-3ACDCEC9DD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- Após a plantação dos grãos,</a:t>
            </a:r>
            <a:r>
              <a:rPr lang="pt-PT" baseline="0" dirty="0" smtClean="0"/>
              <a:t> a</a:t>
            </a:r>
            <a:r>
              <a:rPr lang="pt-PT" dirty="0" smtClean="0"/>
              <a:t>dicionámos água.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400" b="1" kern="1200" dirty="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rPr>
              <a:t>Curiosidade:</a:t>
            </a:r>
            <a:r>
              <a:rPr lang="pt-PT" sz="1400" kern="1200" dirty="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rPr>
              <a:t> A planta do grão-de-bico é um excelente adubo verde, porque produz muitas folhas e ramos e as suas raízes, através dos nódulos, fixam o nitrogénio atmosférico. Os nódulos nas raízes são provocados por uma bactéria do género </a:t>
            </a:r>
            <a:r>
              <a:rPr lang="pt-PT" sz="1400" kern="1200" dirty="0" err="1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rPr>
              <a:t>Rhizobium</a:t>
            </a:r>
            <a:r>
              <a:rPr lang="pt-PT" sz="1400" kern="1200" dirty="0" smtClean="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rPr>
              <a:t> e esse tecido formado tem a capacidade de fixar o nitrogénio do ar e depois fornecê-lo à planta. Em troca, a bactéria é beneficiada pela planta, pois irá fornecer todos os nutrientes necessários à sua sobrevivência e reprodução. Essa interacção é denominada simbiose.  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-</a:t>
            </a:r>
            <a:r>
              <a:rPr lang="pt-PT" baseline="0" dirty="0" smtClean="0"/>
              <a:t> </a:t>
            </a:r>
            <a:r>
              <a:rPr lang="pt-PT" dirty="0" smtClean="0"/>
              <a:t>Na</a:t>
            </a:r>
            <a:r>
              <a:rPr lang="pt-PT" baseline="0" dirty="0" smtClean="0"/>
              <a:t> primeira tentativa do processo de germinação da planta, a semente começou a ficar com bolor. Tivemos de iniciar novamente o processo, mas desta vez, antes de colocarmos as sementes na garrafa, </a:t>
            </a:r>
            <a:r>
              <a:rPr lang="pt-PT" baseline="0" dirty="0" smtClean="0"/>
              <a:t>colocámo-las </a:t>
            </a:r>
            <a:r>
              <a:rPr lang="pt-PT" baseline="0" dirty="0" smtClean="0"/>
              <a:t>num copo com água e lixívia durante cerca de 10 minutos. </a:t>
            </a:r>
            <a:r>
              <a:rPr lang="pt-PT" baseline="0" dirty="0" smtClean="0"/>
              <a:t>Retirámos </a:t>
            </a:r>
            <a:r>
              <a:rPr lang="pt-PT" baseline="0" dirty="0" smtClean="0"/>
              <a:t>as sementes e colocámos na garrafa.</a:t>
            </a:r>
            <a:endParaRPr lang="pt-P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PT" dirty="0" smtClean="0"/>
              <a:t> Cortámos </a:t>
            </a:r>
            <a:r>
              <a:rPr lang="pt-PT" dirty="0" smtClean="0"/>
              <a:t>um garrafão de água,</a:t>
            </a:r>
            <a:r>
              <a:rPr lang="pt-PT" baseline="0" dirty="0" smtClean="0"/>
              <a:t> </a:t>
            </a:r>
            <a:r>
              <a:rPr lang="pt-PT" baseline="0" dirty="0" smtClean="0"/>
              <a:t>fizemos </a:t>
            </a:r>
            <a:r>
              <a:rPr lang="pt-PT" baseline="0" dirty="0" smtClean="0"/>
              <a:t>pequenos buracos na sua base para que a água em excesso pudesse escorrer.</a:t>
            </a:r>
          </a:p>
          <a:p>
            <a:pPr>
              <a:buFontTx/>
              <a:buChar char="-"/>
            </a:pPr>
            <a:r>
              <a:rPr lang="pt-PT" baseline="0" dirty="0" smtClean="0"/>
              <a:t> </a:t>
            </a:r>
            <a:r>
              <a:rPr lang="pt-PT" baseline="0" dirty="0" smtClean="0"/>
              <a:t>C</a:t>
            </a:r>
            <a:r>
              <a:rPr lang="pt-PT" dirty="0" smtClean="0"/>
              <a:t>olocámos</a:t>
            </a:r>
            <a:r>
              <a:rPr lang="pt-PT" baseline="0" dirty="0" smtClean="0"/>
              <a:t> </a:t>
            </a:r>
            <a:r>
              <a:rPr lang="pt-PT" baseline="0" dirty="0" smtClean="0"/>
              <a:t>terra lá dentro para pudermos plantar as sementes, juntamente com um prato por baixo.</a:t>
            </a:r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7DE7D-BB71-42A2-B180-3ACDCEC9DD64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310CB4A-8B42-4837-87B4-036DF02186FF}" type="datetimeFigureOut">
              <a:rPr lang="pt-PT" smtClean="0"/>
              <a:pPr/>
              <a:t>07-02-2010</a:t>
            </a:fld>
            <a:endParaRPr lang="pt-P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P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90253F4-7D7B-4974-A7B8-830D67AEAFC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1670" y="1357298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t-PT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GRÃO-DE-BICO</a:t>
            </a:r>
            <a:endParaRPr lang="pt-PT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User\Pictures\graodeb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4951202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Pictures\logo_ESE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069649" cy="121442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0" y="564357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Discentes: Ana Rita Costa Nº 4264</a:t>
            </a:r>
          </a:p>
          <a:p>
            <a:r>
              <a:rPr lang="pt-PT" dirty="0" smtClean="0"/>
              <a:t>	</a:t>
            </a:r>
            <a:r>
              <a:rPr lang="pt-PT" dirty="0" smtClean="0"/>
              <a:t>    Cristina Jesus Nº 4426</a:t>
            </a:r>
          </a:p>
          <a:p>
            <a:r>
              <a:rPr lang="pt-PT" dirty="0" smtClean="0"/>
              <a:t>	</a:t>
            </a:r>
            <a:r>
              <a:rPr lang="pt-PT" dirty="0" smtClean="0"/>
              <a:t>    Gonçalo </a:t>
            </a:r>
            <a:r>
              <a:rPr lang="pt-PT" dirty="0" err="1" smtClean="0"/>
              <a:t>Bajouca</a:t>
            </a:r>
            <a:r>
              <a:rPr lang="pt-PT" dirty="0" smtClean="0"/>
              <a:t> Nº 4420</a:t>
            </a:r>
          </a:p>
          <a:p>
            <a:r>
              <a:rPr lang="pt-PT" dirty="0" smtClean="0"/>
              <a:t>	 </a:t>
            </a:r>
            <a:r>
              <a:rPr lang="pt-PT" dirty="0" smtClean="0"/>
              <a:t>   </a:t>
            </a:r>
            <a:r>
              <a:rPr lang="pt-PT" dirty="0" err="1" smtClean="0"/>
              <a:t>Inés</a:t>
            </a:r>
            <a:r>
              <a:rPr lang="pt-PT" dirty="0" smtClean="0"/>
              <a:t> Tomé Nº 4261</a:t>
            </a:r>
          </a:p>
          <a:p>
            <a:r>
              <a:rPr lang="pt-PT" dirty="0" smtClean="0"/>
              <a:t>	 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6357950" y="6211669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Unidade Curricular:</a:t>
            </a:r>
          </a:p>
          <a:p>
            <a:r>
              <a:rPr lang="pt-PT" dirty="0" smtClean="0"/>
              <a:t> Ciências da Natureza III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5286388"/>
            <a:ext cx="22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Docente: Paulo </a:t>
            </a:r>
            <a:r>
              <a:rPr lang="pt-PT" dirty="0" err="1" smtClean="0"/>
              <a:t>Vília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.JPG"/>
          <p:cNvPicPr>
            <a:picLocks noChangeAspect="1"/>
          </p:cNvPicPr>
          <p:nvPr/>
        </p:nvPicPr>
        <p:blipFill>
          <a:blip r:embed="rId3" cstate="print"/>
          <a:srcRect l="3488" r="4070"/>
          <a:stretch>
            <a:fillRect/>
          </a:stretch>
        </p:blipFill>
        <p:spPr>
          <a:xfrm>
            <a:off x="4786314" y="1357298"/>
            <a:ext cx="378621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471488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7/01/10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Plantação dos grãos.</a:t>
            </a:r>
            <a:endParaRPr lang="pt-PT" dirty="0"/>
          </a:p>
        </p:txBody>
      </p:sp>
      <p:pic>
        <p:nvPicPr>
          <p:cNvPr id="5" name="Picture 4" descr="12.JPG"/>
          <p:cNvPicPr>
            <a:picLocks noChangeAspect="1"/>
          </p:cNvPicPr>
          <p:nvPr/>
        </p:nvPicPr>
        <p:blipFill>
          <a:blip r:embed="rId4" cstate="print"/>
          <a:srcRect l="10937" t="4166" r="3906" b="4166"/>
          <a:stretch>
            <a:fillRect/>
          </a:stretch>
        </p:blipFill>
        <p:spPr>
          <a:xfrm>
            <a:off x="714348" y="1340913"/>
            <a:ext cx="3825180" cy="3088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0042"/>
            <a:ext cx="2928958" cy="354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690519"/>
            <a:ext cx="2928958" cy="390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464344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143380"/>
            <a:ext cx="392909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11/01/10</a:t>
            </a:r>
          </a:p>
          <a:p>
            <a:pPr algn="ctr"/>
            <a:endParaRPr lang="pt-PT" sz="1000" dirty="0"/>
          </a:p>
          <a:p>
            <a:pPr algn="ctr">
              <a:buFontTx/>
              <a:buChar char="-"/>
            </a:pPr>
            <a:r>
              <a:rPr lang="pt-PT" dirty="0" smtClean="0"/>
              <a:t>A planta continua a mostrar bons sinais de </a:t>
            </a:r>
            <a:r>
              <a:rPr lang="pt-PT" dirty="0" smtClean="0"/>
              <a:t>desenvolvimento.</a:t>
            </a:r>
          </a:p>
          <a:p>
            <a:pPr algn="ctr"/>
            <a:r>
              <a:rPr lang="pt-PT" dirty="0" smtClean="0"/>
              <a:t>Medida da Planta:</a:t>
            </a:r>
            <a:r>
              <a:rPr lang="pt-PT" dirty="0" smtClean="0"/>
              <a:t> 5 cm</a:t>
            </a:r>
            <a:endParaRPr lang="pt-PT" dirty="0" smtClean="0"/>
          </a:p>
          <a:p>
            <a:pPr algn="ctr">
              <a:buFontTx/>
              <a:buChar char="-"/>
            </a:pPr>
            <a:r>
              <a:rPr lang="pt-PT" dirty="0" smtClean="0"/>
              <a:t>Apresenta </a:t>
            </a:r>
            <a:r>
              <a:rPr lang="pt-PT" dirty="0" smtClean="0"/>
              <a:t>três ramificações</a:t>
            </a:r>
            <a:r>
              <a:rPr lang="pt-PT" dirty="0" smtClean="0"/>
              <a:t>.</a:t>
            </a:r>
          </a:p>
          <a:p>
            <a:pPr algn="ctr">
              <a:buFontTx/>
              <a:buChar char="-"/>
            </a:pPr>
            <a:r>
              <a:rPr lang="pt-PT" dirty="0" smtClean="0"/>
              <a:t> </a:t>
            </a:r>
            <a:r>
              <a:rPr lang="pt-PT" dirty="0" smtClean="0"/>
              <a:t>Em cada ramificação existem entre 4 a 10 folhas.</a:t>
            </a:r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717989"/>
            <a:ext cx="2786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14/01/10</a:t>
            </a:r>
          </a:p>
          <a:p>
            <a:pPr algn="ctr"/>
            <a:endParaRPr lang="pt-PT" sz="1000" dirty="0"/>
          </a:p>
          <a:p>
            <a:pPr algn="ctr">
              <a:buFontTx/>
              <a:buChar char="-"/>
            </a:pPr>
            <a:r>
              <a:rPr lang="pt-PT" dirty="0" smtClean="0"/>
              <a:t>Em </a:t>
            </a:r>
            <a:r>
              <a:rPr lang="pt-PT" dirty="0" smtClean="0"/>
              <a:t>pouco tempo cresceu cerca de 3 </a:t>
            </a:r>
            <a:r>
              <a:rPr lang="pt-PT" dirty="0" smtClean="0"/>
              <a:t>cm.</a:t>
            </a:r>
          </a:p>
          <a:p>
            <a:pPr algn="ctr"/>
            <a:r>
              <a:rPr lang="pt-PT" dirty="0" smtClean="0"/>
              <a:t>Medida da Planta:</a:t>
            </a:r>
            <a:r>
              <a:rPr lang="pt-PT" dirty="0" smtClean="0"/>
              <a:t> 8 cm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714620"/>
            <a:ext cx="271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17/01/10</a:t>
            </a:r>
          </a:p>
          <a:p>
            <a:pPr algn="ctr"/>
            <a:endParaRPr lang="pt-PT" dirty="0"/>
          </a:p>
          <a:p>
            <a:pPr algn="ctr">
              <a:buFontTx/>
              <a:buChar char="-"/>
            </a:pPr>
            <a:r>
              <a:rPr lang="pt-PT" dirty="0" smtClean="0"/>
              <a:t>Crescimento </a:t>
            </a:r>
            <a:r>
              <a:rPr lang="pt-PT" dirty="0" smtClean="0"/>
              <a:t>contínuo da </a:t>
            </a:r>
            <a:r>
              <a:rPr lang="pt-PT" dirty="0" smtClean="0"/>
              <a:t>planta. </a:t>
            </a:r>
            <a:endParaRPr lang="pt-PT" dirty="0" smtClean="0"/>
          </a:p>
          <a:p>
            <a:pPr algn="ctr"/>
            <a:r>
              <a:rPr lang="pt-PT" dirty="0" smtClean="0"/>
              <a:t>Medida da Planta:11 cm</a:t>
            </a:r>
            <a:endParaRPr lang="pt-PT" dirty="0" smtClean="0"/>
          </a:p>
          <a:p>
            <a:pPr algn="ctr"/>
            <a:r>
              <a:rPr lang="pt-PT" dirty="0" smtClean="0"/>
              <a:t>- Continuam a existir três ramificações. Em cada ramificação existem entre 7 a 12 folhas.</a:t>
            </a:r>
            <a:endParaRPr lang="pt-P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2659" r="1283"/>
          <a:stretch>
            <a:fillRect/>
          </a:stretch>
        </p:blipFill>
        <p:spPr bwMode="auto">
          <a:xfrm rot="5400000">
            <a:off x="3393274" y="1250142"/>
            <a:ext cx="5857915" cy="4357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619106"/>
            <a:ext cx="4143404" cy="552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242886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21/01/10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A planta cresceu aproximadamente até aos 22 cm.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3" cstate="print"/>
          <a:srcRect l="4201" t="10084" r="6723"/>
          <a:stretch>
            <a:fillRect/>
          </a:stretch>
        </p:blipFill>
        <p:spPr>
          <a:xfrm>
            <a:off x="4286248" y="500042"/>
            <a:ext cx="4357718" cy="58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2" y="2380300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23/01/10</a:t>
            </a:r>
          </a:p>
          <a:p>
            <a:pPr algn="ctr"/>
            <a:endParaRPr lang="pt-PT" dirty="0"/>
          </a:p>
          <a:p>
            <a:pPr algn="ctr">
              <a:buFontTx/>
              <a:buChar char="-"/>
            </a:pPr>
            <a:r>
              <a:rPr lang="pt-PT" dirty="0" smtClean="0"/>
              <a:t>A </a:t>
            </a:r>
            <a:r>
              <a:rPr lang="pt-PT" dirty="0" smtClean="0"/>
              <a:t>planta cresceu mais 5 cm e ramificou </a:t>
            </a:r>
            <a:r>
              <a:rPr lang="pt-PT" dirty="0" smtClean="0"/>
              <a:t>bastante.</a:t>
            </a:r>
          </a:p>
          <a:p>
            <a:pPr algn="ctr"/>
            <a:r>
              <a:rPr lang="pt-PT" dirty="0" smtClean="0"/>
              <a:t>Medida da Planta:  27 cm</a:t>
            </a:r>
          </a:p>
          <a:p>
            <a:pPr algn="ctr"/>
            <a:r>
              <a:rPr lang="pt-PT" dirty="0" smtClean="0"/>
              <a:t>- Em cada ramificação continuam a existir várias folhas.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1500166" y="571480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Bibliografia</a:t>
            </a:r>
            <a:endParaRPr lang="pt-PT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14282" y="1785926"/>
            <a:ext cx="93583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PT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  http://pt.wikipedia.org/wiki/Gr%C3%A3o-de-bico</a:t>
            </a:r>
            <a:endParaRPr kumimoji="0" lang="pt-PT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PT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pt-PT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Times New Roman" pitchFamily="18" charset="0"/>
                <a:cs typeface="Times New Roman" pitchFamily="18" charset="0"/>
              </a:rPr>
              <a:t> http://www.vaqueiro.pt/glossarios/ingredientes_detail.aspx?id=24</a:t>
            </a:r>
            <a:endParaRPr kumimoji="0" lang="pt-PT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Globo</a:t>
            </a:r>
            <a:r>
              <a:rPr kumimoji="0" lang="en-US" sz="20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Calibri" pitchFamily="34" charset="0"/>
                <a:cs typeface="Times New Roman" pitchFamily="18" charset="0"/>
              </a:rPr>
              <a:t> Rural</a:t>
            </a:r>
            <a:endParaRPr kumimoji="0" lang="en-US" sz="20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42910" y="500043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Classificação Taxonómica</a:t>
            </a:r>
            <a:endParaRPr lang="pt-PT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429124" y="2714620"/>
          <a:ext cx="4286280" cy="378621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931181"/>
                <a:gridCol w="2355099"/>
              </a:tblGrid>
              <a:tr h="467594">
                <a:tc>
                  <a:txBody>
                    <a:bodyPr/>
                    <a:lstStyle/>
                    <a:p>
                      <a:pPr algn="l"/>
                      <a:r>
                        <a:rPr lang="pt-PT" b="0" dirty="0" smtClean="0">
                          <a:solidFill>
                            <a:schemeClr val="tx1"/>
                          </a:solidFill>
                        </a:rPr>
                        <a:t>Reino</a:t>
                      </a:r>
                      <a:endParaRPr lang="pt-PT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b="0" i="1" dirty="0" err="1" smtClean="0">
                          <a:solidFill>
                            <a:schemeClr val="tx1"/>
                          </a:solidFill>
                        </a:rPr>
                        <a:t>Plantae</a:t>
                      </a:r>
                      <a:endParaRPr lang="pt-PT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Filo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Magnoliophyta</a:t>
                      </a:r>
                      <a:endParaRPr kumimoji="0" lang="pt-PT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Classe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Magnoliopsida</a:t>
                      </a:r>
                      <a:endParaRPr lang="pt-PT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Ordem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Fabales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Família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Fabaceae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err="1" smtClean="0">
                          <a:solidFill>
                            <a:schemeClr val="tx1"/>
                          </a:solidFill>
                        </a:rPr>
                        <a:t>Sub</a:t>
                      </a:r>
                      <a:r>
                        <a:rPr lang="pt-PT" baseline="0" dirty="0" err="1" smtClean="0">
                          <a:solidFill>
                            <a:schemeClr val="tx1"/>
                          </a:solidFill>
                        </a:rPr>
                        <a:t>-família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Faboideae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Género 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Cicer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089">
                <a:tc>
                  <a:txBody>
                    <a:bodyPr/>
                    <a:lstStyle/>
                    <a:p>
                      <a:pPr algn="l"/>
                      <a:r>
                        <a:rPr lang="pt-PT" dirty="0" smtClean="0">
                          <a:solidFill>
                            <a:schemeClr val="tx1"/>
                          </a:solidFill>
                        </a:rPr>
                        <a:t>Espécie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Cicer</a:t>
                      </a:r>
                      <a:r>
                        <a:rPr kumimoji="0" lang="pt-PT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PT" sz="1800" i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arietinum</a:t>
                      </a:r>
                      <a:endParaRPr lang="pt-P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User\Pictures\cicer_arietinum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642910" y="357166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Botânica do Grão-de-Bico</a:t>
            </a:r>
            <a:endParaRPr lang="pt-PT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71546"/>
            <a:ext cx="8572528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 grão-de-bico é uma leguminosa da família das </a:t>
            </a:r>
            <a:r>
              <a:rPr kumimoji="0" lang="pt-P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Fabaceae</a:t>
            </a:r>
            <a:r>
              <a:rPr kumimoji="0" lang="pt-P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Trata-se de uma planta arbustiva, herbácea e de periodicidade anual que pode atingir entre os 20 e os 60 cm de altura.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Relativamente à anatomia externa da planta do grão, o caule é anguloso, sulcado (rasgado) e tolerante à seca; as suas folhas contêm entre 9 e 19 folículos, têm um formato oval e podem ter até 1,6 centímetros de comprimento. Os frutos (vagens) desta planta são pendentes ou erectos, têm forma cilíndrica e contêm 1 a 2 sementes. Geralmente as sementes apresentam grande variação na forma, tamanho e cor, de acordo com as variedades existentes.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Quanto à sua reprodução, é hermafrodita, ou seja, tem os dois sexos na mesma flor, e auto-fértil, ou seja, o pólen fecunda a flor da mesma planta que o produziu.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 planta do grão desenvolve-se bem em condições de clima frio a ameno, em solos férteis, não sujeitos a inundação e com boa disponibilidade de água durante todo o desenvolvimento vegetativo e frutificação, no 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entanto suporta bem a seca.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 ponto de vista nutricional, o grão-de-bico é considerado um alimento muito bom que é utilizado pelo nosso organismo como fonte de energia. É pobre em água, em sódio e gorduras e está isento de colesterol, no entanto é muito rico em proteínas, minerais (cálcio, ferro, magnésio, </a:t>
            </a:r>
            <a:r>
              <a:rPr kumimoji="0" lang="pt-P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etc</a:t>
            </a: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…) e vitaminas do complexo B. 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Normalmente, esta leguminosa está muito distribuída na Índia e no Mediterrâneo.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unidireccional 4"/>
          <p:cNvCxnSpPr/>
          <p:nvPr/>
        </p:nvCxnSpPr>
        <p:spPr>
          <a:xfrm rot="5400000">
            <a:off x="6930248" y="54284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5286380" y="592933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Raiz da Planta do Grão-de-bico</a:t>
            </a:r>
            <a:endParaRPr lang="pt-PT" dirty="0"/>
          </a:p>
        </p:txBody>
      </p:sp>
      <p:pic>
        <p:nvPicPr>
          <p:cNvPr id="43012" name="Picture 4" descr="C:\Users\User\Pictures\Plan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6392548" cy="5214974"/>
          </a:xfrm>
          <a:prstGeom prst="rect">
            <a:avLst/>
          </a:prstGeom>
          <a:noFill/>
        </p:spPr>
      </p:pic>
      <p:pic>
        <p:nvPicPr>
          <p:cNvPr id="43011" name="Picture 3" descr="C:\Users\User\Pictures\Raiz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428875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rcRect l="28829" t="54054" r="32432" b="18918"/>
          <a:stretch>
            <a:fillRect/>
          </a:stretch>
        </p:blipFill>
        <p:spPr>
          <a:xfrm>
            <a:off x="1214414" y="1643050"/>
            <a:ext cx="3071834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 cstate="print"/>
          <a:srcRect l="33333" t="54167" r="30556" b="21875"/>
          <a:stretch>
            <a:fillRect/>
          </a:stretch>
        </p:blipFill>
        <p:spPr>
          <a:xfrm>
            <a:off x="4643438" y="1643050"/>
            <a:ext cx="3233346" cy="2860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57290" y="4643446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1/12/09 – 1º dia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</a:t>
            </a:r>
            <a:r>
              <a:rPr lang="pt-PT" dirty="0" smtClean="0"/>
              <a:t>A </a:t>
            </a:r>
            <a:r>
              <a:rPr lang="pt-PT" dirty="0" smtClean="0"/>
              <a:t>semente foi </a:t>
            </a:r>
            <a:r>
              <a:rPr lang="pt-PT" dirty="0" smtClean="0"/>
              <a:t>colocada </a:t>
            </a:r>
            <a:r>
              <a:rPr lang="pt-PT" dirty="0" smtClean="0"/>
              <a:t>na garrafa.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4714884"/>
            <a:ext cx="2571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3/12/09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A semente </a:t>
            </a:r>
            <a:r>
              <a:rPr lang="pt-PT" dirty="0" smtClean="0"/>
              <a:t>incha </a:t>
            </a:r>
            <a:r>
              <a:rPr lang="pt-PT" dirty="0" smtClean="0"/>
              <a:t>com a água.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1357290" y="642918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Desenvolvimento da Planta</a:t>
            </a:r>
            <a:endParaRPr lang="pt-PT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- Pa cortar.JPG"/>
          <p:cNvPicPr>
            <a:picLocks noChangeAspect="1"/>
          </p:cNvPicPr>
          <p:nvPr/>
        </p:nvPicPr>
        <p:blipFill>
          <a:blip r:embed="rId3" cstate="print"/>
          <a:srcRect l="46094" t="46875" r="25000" b="11458"/>
          <a:stretch>
            <a:fillRect/>
          </a:stretch>
        </p:blipFill>
        <p:spPr>
          <a:xfrm>
            <a:off x="928662" y="928670"/>
            <a:ext cx="3286148" cy="355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r="1754" b="5692"/>
          <a:stretch>
            <a:fillRect/>
          </a:stretch>
        </p:blipFill>
        <p:spPr bwMode="auto">
          <a:xfrm>
            <a:off x="4500562" y="1428736"/>
            <a:ext cx="41956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57290" y="4643446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9/12/09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Germinação: surge o primeiro sinal de raiz.</a:t>
            </a:r>
            <a:endParaRPr lang="pt-PT" dirty="0"/>
          </a:p>
          <a:p>
            <a:endParaRPr lang="pt-PT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4714884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13/12/09</a:t>
            </a:r>
          </a:p>
          <a:p>
            <a:pPr algn="ctr"/>
            <a:endParaRPr lang="pt-PT" dirty="0" smtClean="0"/>
          </a:p>
          <a:p>
            <a:pPr algn="ctr">
              <a:buFontTx/>
              <a:buChar char="-"/>
            </a:pPr>
            <a:r>
              <a:rPr lang="pt-PT" dirty="0" smtClean="0"/>
              <a:t>A </a:t>
            </a:r>
            <a:r>
              <a:rPr lang="pt-PT" dirty="0" smtClean="0"/>
              <a:t>raiz continua a </a:t>
            </a:r>
            <a:r>
              <a:rPr lang="pt-PT" dirty="0" smtClean="0"/>
              <a:t>crescer.</a:t>
            </a:r>
          </a:p>
          <a:p>
            <a:pPr algn="ctr"/>
            <a:r>
              <a:rPr lang="pt-PT" dirty="0" smtClean="0"/>
              <a:t>Medida da Raiz: 2 cm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41" t="2439"/>
          <a:stretch>
            <a:fillRect/>
          </a:stretch>
        </p:blipFill>
        <p:spPr bwMode="auto">
          <a:xfrm rot="5400000">
            <a:off x="501946" y="1212510"/>
            <a:ext cx="4286280" cy="2861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00166" y="4929198"/>
            <a:ext cx="26432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20/12/09</a:t>
            </a:r>
          </a:p>
          <a:p>
            <a:pPr algn="ctr"/>
            <a:endParaRPr lang="pt-PT" sz="1000" dirty="0"/>
          </a:p>
          <a:p>
            <a:pPr algn="ctr"/>
            <a:r>
              <a:rPr lang="pt-PT" dirty="0" smtClean="0"/>
              <a:t>- A raiz aumenta progressivamente </a:t>
            </a:r>
            <a:r>
              <a:rPr lang="pt-PT" dirty="0" smtClean="0"/>
              <a:t>Medida da Raiz: 4,5 cm</a:t>
            </a:r>
            <a:endParaRPr lang="pt-PT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000636"/>
            <a:ext cx="2786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29/12/09</a:t>
            </a:r>
          </a:p>
          <a:p>
            <a:pPr algn="ctr"/>
            <a:endParaRPr lang="pt-PT" sz="1000" dirty="0"/>
          </a:p>
          <a:p>
            <a:pPr algn="ctr">
              <a:buFontTx/>
              <a:buChar char="-"/>
            </a:pPr>
            <a:r>
              <a:rPr lang="pt-PT" dirty="0" smtClean="0"/>
              <a:t> Surgem </a:t>
            </a:r>
            <a:r>
              <a:rPr lang="pt-PT" dirty="0" smtClean="0"/>
              <a:t>as primeiras </a:t>
            </a:r>
            <a:r>
              <a:rPr lang="pt-PT" dirty="0" smtClean="0"/>
              <a:t>folhas.</a:t>
            </a:r>
          </a:p>
          <a:p>
            <a:pPr algn="ctr"/>
            <a:r>
              <a:rPr lang="pt-PT" dirty="0" smtClean="0"/>
              <a:t>Medida do Caule:</a:t>
            </a:r>
            <a:r>
              <a:rPr lang="pt-PT" dirty="0" smtClean="0"/>
              <a:t> 1 cm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14863" y="1347797"/>
            <a:ext cx="34671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034" y="2214554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5/01/10</a:t>
            </a:r>
          </a:p>
          <a:p>
            <a:pPr algn="ctr"/>
            <a:endParaRPr lang="pt-PT" dirty="0"/>
          </a:p>
          <a:p>
            <a:pPr algn="ctr">
              <a:buFontTx/>
              <a:buChar char="-"/>
            </a:pPr>
            <a:r>
              <a:rPr lang="pt-PT" dirty="0" smtClean="0"/>
              <a:t>As </a:t>
            </a:r>
            <a:r>
              <a:rPr lang="pt-PT" dirty="0" smtClean="0"/>
              <a:t>folhas </a:t>
            </a:r>
            <a:r>
              <a:rPr lang="pt-PT" dirty="0" smtClean="0"/>
              <a:t>e a </a:t>
            </a:r>
            <a:r>
              <a:rPr lang="pt-PT" dirty="0" smtClean="0"/>
              <a:t>raiz continuam </a:t>
            </a:r>
            <a:r>
              <a:rPr lang="pt-PT" dirty="0" smtClean="0"/>
              <a:t>no </a:t>
            </a:r>
            <a:r>
              <a:rPr lang="pt-PT" dirty="0" smtClean="0"/>
              <a:t>seu processo de </a:t>
            </a:r>
            <a:r>
              <a:rPr lang="pt-PT" dirty="0" smtClean="0"/>
              <a:t>crescimento</a:t>
            </a:r>
            <a:r>
              <a:rPr lang="pt-PT" dirty="0" smtClean="0"/>
              <a:t>.</a:t>
            </a:r>
          </a:p>
          <a:p>
            <a:pPr algn="ctr"/>
            <a:r>
              <a:rPr lang="pt-PT" dirty="0" smtClean="0"/>
              <a:t>Medida do Caule: 2,5 cm</a:t>
            </a:r>
          </a:p>
          <a:p>
            <a:pPr algn="ctr"/>
            <a:r>
              <a:rPr lang="pt-PT" dirty="0" smtClean="0"/>
              <a:t>Medida da Raiz: 9cm</a:t>
            </a:r>
            <a:endParaRPr lang="pt-PT" dirty="0" smtClean="0"/>
          </a:p>
          <a:p>
            <a:pPr algn="ctr">
              <a:buFontTx/>
              <a:buChar char="-"/>
            </a:pPr>
            <a:r>
              <a:rPr lang="pt-PT" dirty="0" smtClean="0"/>
              <a:t> </a:t>
            </a:r>
            <a:r>
              <a:rPr lang="pt-PT" dirty="0" smtClean="0"/>
              <a:t>Na </a:t>
            </a:r>
            <a:r>
              <a:rPr lang="pt-PT" dirty="0" smtClean="0"/>
              <a:t>raiz </a:t>
            </a:r>
            <a:r>
              <a:rPr lang="pt-PT" dirty="0" smtClean="0"/>
              <a:t>começam a surgir algumas </a:t>
            </a:r>
            <a:r>
              <a:rPr lang="pt-PT" dirty="0" smtClean="0"/>
              <a:t>ramificações.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2996"/>
          <a:stretch>
            <a:fillRect/>
          </a:stretch>
        </p:blipFill>
        <p:spPr bwMode="auto">
          <a:xfrm rot="5400000">
            <a:off x="3276787" y="1705158"/>
            <a:ext cx="6376641" cy="3357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3" cstate="print"/>
          <a:srcRect l="7031" r="10937" b="8333"/>
          <a:stretch>
            <a:fillRect/>
          </a:stretch>
        </p:blipFill>
        <p:spPr>
          <a:xfrm>
            <a:off x="2500298" y="1002844"/>
            <a:ext cx="4429156" cy="371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71868" y="492919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7/01/10</a:t>
            </a:r>
          </a:p>
          <a:p>
            <a:pPr algn="ctr"/>
            <a:endParaRPr lang="pt-PT" dirty="0"/>
          </a:p>
          <a:p>
            <a:pPr algn="ctr"/>
            <a:r>
              <a:rPr lang="pt-PT" dirty="0" smtClean="0"/>
              <a:t>- </a:t>
            </a:r>
            <a:r>
              <a:rPr lang="pt-PT" dirty="0" smtClean="0"/>
              <a:t>Colocámos </a:t>
            </a:r>
            <a:r>
              <a:rPr lang="pt-PT" dirty="0" smtClean="0"/>
              <a:t>terra num garrafão.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5">
      <a:dk1>
        <a:srgbClr val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E65C0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486</TotalTime>
  <Words>787</Words>
  <Application>Microsoft Office PowerPoint</Application>
  <PresentationFormat>Apresentação no Ecrã (4:3)</PresentationFormat>
  <Paragraphs>116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Concourse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Inês</dc:creator>
  <cp:lastModifiedBy>User</cp:lastModifiedBy>
  <cp:revision>52</cp:revision>
  <dcterms:created xsi:type="dcterms:W3CDTF">2010-02-03T18:40:15Z</dcterms:created>
  <dcterms:modified xsi:type="dcterms:W3CDTF">2010-02-07T21:55:40Z</dcterms:modified>
</cp:coreProperties>
</file>